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 id="2147483783" r:id="rId3"/>
  </p:sldMasterIdLst>
  <p:notesMasterIdLst>
    <p:notesMasterId r:id="rId15"/>
  </p:notesMasterIdLst>
  <p:sldIdLst>
    <p:sldId id="256" r:id="rId4"/>
    <p:sldId id="271" r:id="rId5"/>
    <p:sldId id="279" r:id="rId6"/>
    <p:sldId id="272" r:id="rId7"/>
    <p:sldId id="280" r:id="rId8"/>
    <p:sldId id="273" r:id="rId9"/>
    <p:sldId id="284" r:id="rId10"/>
    <p:sldId id="274" r:id="rId11"/>
    <p:sldId id="282" r:id="rId12"/>
    <p:sldId id="275" r:id="rId13"/>
    <p:sldId id="28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2117"/>
    <a:srgbClr val="6A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5460" autoAdjust="0"/>
  </p:normalViewPr>
  <p:slideViewPr>
    <p:cSldViewPr snapToGrid="0">
      <p:cViewPr varScale="1">
        <p:scale>
          <a:sx n="73" d="100"/>
          <a:sy n="73" d="100"/>
        </p:scale>
        <p:origin x="384"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1AA9A-158F-407E-9BBB-E8605B753130}" type="datetimeFigureOut">
              <a:rPr lang="en-US" smtClean="0"/>
              <a:t>5/16/2023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FB605B-901E-4FCB-BFFC-4668E68D75C7}" type="slidenum">
              <a:rPr lang="en-US" smtClean="0"/>
              <a:t>‹#›</a:t>
            </a:fld>
            <a:endParaRPr lang="en-US"/>
          </a:p>
        </p:txBody>
      </p:sp>
    </p:spTree>
    <p:extLst>
      <p:ext uri="{BB962C8B-B14F-4D97-AF65-F5344CB8AC3E}">
        <p14:creationId xmlns:p14="http://schemas.microsoft.com/office/powerpoint/2010/main" val="2559240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FB605B-901E-4FCB-BFFC-4668E68D75C7}" type="slidenum">
              <a:rPr lang="en-US" smtClean="0"/>
              <a:t>1</a:t>
            </a:fld>
            <a:endParaRPr lang="en-US"/>
          </a:p>
        </p:txBody>
      </p:sp>
    </p:spTree>
    <p:extLst>
      <p:ext uri="{BB962C8B-B14F-4D97-AF65-F5344CB8AC3E}">
        <p14:creationId xmlns:p14="http://schemas.microsoft.com/office/powerpoint/2010/main" val="3043228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FB605B-901E-4FCB-BFFC-4668E68D75C7}" type="slidenum">
              <a:rPr lang="en-US" smtClean="0"/>
              <a:t>2</a:t>
            </a:fld>
            <a:endParaRPr lang="en-US"/>
          </a:p>
        </p:txBody>
      </p:sp>
    </p:spTree>
    <p:extLst>
      <p:ext uri="{BB962C8B-B14F-4D97-AF65-F5344CB8AC3E}">
        <p14:creationId xmlns:p14="http://schemas.microsoft.com/office/powerpoint/2010/main" val="2032245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FB605B-901E-4FCB-BFFC-4668E68D75C7}" type="slidenum">
              <a:rPr lang="en-US" smtClean="0"/>
              <a:t>4</a:t>
            </a:fld>
            <a:endParaRPr lang="en-US"/>
          </a:p>
        </p:txBody>
      </p:sp>
    </p:spTree>
    <p:extLst>
      <p:ext uri="{BB962C8B-B14F-4D97-AF65-F5344CB8AC3E}">
        <p14:creationId xmlns:p14="http://schemas.microsoft.com/office/powerpoint/2010/main" val="166138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0319344-BF29-4ABA-B990-973CEECFD7B7}"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60390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319344-BF29-4ABA-B990-973CEECFD7B7}"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4051117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319344-BF29-4ABA-B990-973CEECFD7B7}"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3242064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FD67A0-CEF4-4ED5-B16C-BB0D655E2E16}"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D528B-4231-4072-9786-2025ABAD5E6C}" type="slidenum">
              <a:rPr lang="en-US" smtClean="0"/>
              <a:t>‹#›</a:t>
            </a:fld>
            <a:endParaRPr lang="en-US"/>
          </a:p>
        </p:txBody>
      </p:sp>
    </p:spTree>
    <p:extLst>
      <p:ext uri="{BB962C8B-B14F-4D97-AF65-F5344CB8AC3E}">
        <p14:creationId xmlns:p14="http://schemas.microsoft.com/office/powerpoint/2010/main" val="660446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FD67A0-CEF4-4ED5-B16C-BB0D655E2E16}"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D528B-4231-4072-9786-2025ABAD5E6C}" type="slidenum">
              <a:rPr lang="en-US" smtClean="0"/>
              <a:t>‹#›</a:t>
            </a:fld>
            <a:endParaRPr lang="en-US"/>
          </a:p>
        </p:txBody>
      </p:sp>
    </p:spTree>
    <p:extLst>
      <p:ext uri="{BB962C8B-B14F-4D97-AF65-F5344CB8AC3E}">
        <p14:creationId xmlns:p14="http://schemas.microsoft.com/office/powerpoint/2010/main" val="1079297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EE7F514-43AE-42A6-B055-2CAA182A0C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011857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E7F514-43AE-42A6-B055-2CAA182A0C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227575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E7F514-43AE-42A6-B055-2CAA182A0C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52949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E7F514-43AE-42A6-B055-2CAA182A0C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621158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E7F514-43AE-42A6-B055-2CAA182A0C6C}" type="datetimeFigureOut">
              <a:rPr lang="en-US" smtClean="0"/>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721401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E7F514-43AE-42A6-B055-2CAA182A0C6C}"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350617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319344-BF29-4ABA-B990-973CEECFD7B7}"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14746955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E7F514-43AE-42A6-B055-2CAA182A0C6C}" type="datetimeFigureOut">
              <a:rPr lang="en-US" smtClean="0"/>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158109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E7F514-43AE-42A6-B055-2CAA182A0C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7469985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E7F514-43AE-42A6-B055-2CAA182A0C6C}"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4205828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E7F514-43AE-42A6-B055-2CAA182A0C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5640266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E7F514-43AE-42A6-B055-2CAA182A0C6C}"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5000207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E7F514-43AE-42A6-B055-2CAA182A0C6C}"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1E8EE1-ED92-4FBD-9D91-146BCB4508DE}" type="slidenum">
              <a:rPr lang="en-US" smtClean="0"/>
              <a:t>‹#›</a:t>
            </a:fld>
            <a:endParaRPr lang="en-US"/>
          </a:p>
        </p:txBody>
      </p:sp>
    </p:spTree>
    <p:extLst>
      <p:ext uri="{BB962C8B-B14F-4D97-AF65-F5344CB8AC3E}">
        <p14:creationId xmlns:p14="http://schemas.microsoft.com/office/powerpoint/2010/main" val="18969593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3" name="Rectangle 2"/>
          <p:cNvSpPr/>
          <p:nvPr/>
        </p:nvSpPr>
        <p:spPr>
          <a:xfrm>
            <a:off x="0" y="758308"/>
            <a:ext cx="9144000" cy="177088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EE7F514-43AE-42A6-B055-2CAA182A0C6C}" type="datetimeFigureOut">
              <a:rPr lang="en-US" smtClean="0"/>
              <a:t>5/16/2023</a:t>
            </a:fld>
            <a:endParaRPr lang="en-US"/>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21E8EE1-ED92-4FBD-9D91-146BCB4508DE}" type="slidenum">
              <a:rPr lang="en-US" smtClean="0"/>
              <a:t>‹#›</a:t>
            </a:fld>
            <a:endParaRPr lang="en-US"/>
          </a:p>
        </p:txBody>
      </p:sp>
      <p:pic>
        <p:nvPicPr>
          <p:cNvPr id="5" name="Picture 4">
            <a:extLst>
              <a:ext uri="{FF2B5EF4-FFF2-40B4-BE49-F238E27FC236}">
                <a16:creationId xmlns:a16="http://schemas.microsoft.com/office/drawing/2014/main" id="{1D5C3BE1-733B-97C4-1E52-21DFE8BC8B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461" y="938675"/>
            <a:ext cx="5049078" cy="1536978"/>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EE7F514-43AE-42A6-B055-2CAA182A0C6C}" type="datetimeFigureOut">
              <a:rPr lang="en-US" smtClean="0"/>
              <a:t>5/16/2023</a:t>
            </a:fld>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21E8EE1-ED92-4FBD-9D91-146BCB4508DE}"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EE7F514-43AE-42A6-B055-2CAA182A0C6C}" type="datetimeFigureOut">
              <a:rPr lang="en-US" smtClean="0"/>
              <a:t>5/16/2023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21E8EE1-ED92-4FBD-9D91-146BCB4508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4302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41899" cy="44302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7EE7F514-43AE-42A6-B055-2CAA182A0C6C}" type="datetimeFigureOut">
              <a:rPr lang="en-US" smtClean="0"/>
              <a:t>5/16/2023</a:t>
            </a:fld>
            <a:endParaRPr lang="en-US"/>
          </a:p>
        </p:txBody>
      </p:sp>
      <p:sp>
        <p:nvSpPr>
          <p:cNvPr id="10" name="Slide Number Placeholder 9"/>
          <p:cNvSpPr>
            <a:spLocks noGrp="1"/>
          </p:cNvSpPr>
          <p:nvPr>
            <p:ph type="sldNum" sz="quarter" idx="16"/>
          </p:nvPr>
        </p:nvSpPr>
        <p:spPr/>
        <p:txBody>
          <a:bodyPr rtlCol="0"/>
          <a:lstStyle/>
          <a:p>
            <a:fld id="{121E8EE1-ED92-4FBD-9D91-146BCB4508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319344-BF29-4ABA-B990-973CEECFD7B7}"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12007374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EE7F514-43AE-42A6-B055-2CAA182A0C6C}" type="datetimeFigureOut">
              <a:rPr lang="en-US" smtClean="0"/>
              <a:t>5/16/2023</a:t>
            </a:fld>
            <a:endParaRPr lang="en-US"/>
          </a:p>
        </p:txBody>
      </p:sp>
      <p:sp>
        <p:nvSpPr>
          <p:cNvPr id="12" name="Slide Number Placeholder 11"/>
          <p:cNvSpPr>
            <a:spLocks noGrp="1"/>
          </p:cNvSpPr>
          <p:nvPr>
            <p:ph type="sldNum" sz="quarter" idx="16"/>
          </p:nvPr>
        </p:nvSpPr>
        <p:spPr/>
        <p:txBody>
          <a:bodyPr rtlCol="0"/>
          <a:lstStyle/>
          <a:p>
            <a:fld id="{121E8EE1-ED92-4FBD-9D91-146BCB4508DE}" type="slidenum">
              <a:rPr lang="en-US" smtClean="0"/>
              <a:t>‹#›</a:t>
            </a:fld>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EE7F514-43AE-42A6-B055-2CAA182A0C6C}" type="datetimeFigureOut">
              <a:rPr lang="en-US" smtClean="0"/>
              <a:t>5/16/2023</a:t>
            </a:fld>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21E8EE1-ED92-4FBD-9D91-146BCB4508DE}"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7EE7F514-43AE-42A6-B055-2CAA182A0C6C}" type="datetimeFigureOut">
              <a:rPr lang="en-US" smtClean="0"/>
              <a:t>5/16/2023</a:t>
            </a:fld>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21E8EE1-ED92-4FBD-9D91-146BCB4508DE}"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343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EE7F514-43AE-42A6-B055-2CAA182A0C6C}" type="datetimeFigureOut">
              <a:rPr lang="en-US" smtClean="0"/>
              <a:t>5/16/2023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21E8EE1-ED92-4FBD-9D91-146BCB4508DE}" type="slidenum">
              <a:rPr lang="en-US" smtClean="0"/>
              <a:t>‹#›</a:t>
            </a:fld>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EE7F514-43AE-42A6-B055-2CAA182A0C6C}" type="datetimeFigureOut">
              <a:rPr lang="en-US" smtClean="0"/>
              <a:t>5/16/2023</a:t>
            </a:fld>
            <a:endParaRPr lang="en-US"/>
          </a:p>
        </p:txBody>
      </p:sp>
      <p:sp>
        <p:nvSpPr>
          <p:cNvPr id="6" name="Slide Number Placeholder 5"/>
          <p:cNvSpPr>
            <a:spLocks noGrp="1"/>
          </p:cNvSpPr>
          <p:nvPr>
            <p:ph type="sldNum" sz="quarter" idx="12"/>
          </p:nvPr>
        </p:nvSpPr>
        <p:spPr/>
        <p:txBody>
          <a:bodyPr/>
          <a:lstStyle/>
          <a:p>
            <a:fld id="{121E8EE1-ED92-4FBD-9D91-146BCB4508DE}"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MITE ">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EE7F514-43AE-42A6-B055-2CAA182A0C6C}" type="datetimeFigureOut">
              <a:rPr lang="en-US" smtClean="0"/>
              <a:t>5/16/2023</a:t>
            </a:fld>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21E8EE1-ED92-4FBD-9D91-146BCB4508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319344-BF29-4ABA-B990-973CEECFD7B7}"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3036190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319344-BF29-4ABA-B990-973CEECFD7B7}" type="datetimeFigureOut">
              <a:rPr lang="en-US" smtClean="0"/>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319240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319344-BF29-4ABA-B990-973CEECFD7B7}"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3229738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319344-BF29-4ABA-B990-973CEECFD7B7}" type="datetimeFigureOut">
              <a:rPr lang="en-US" smtClean="0"/>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265028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0319344-BF29-4ABA-B990-973CEECFD7B7}"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186249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0319344-BF29-4ABA-B990-973CEECFD7B7}"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29910-0AA2-446A-A042-34EC67DDD5E1}" type="slidenum">
              <a:rPr lang="en-US" smtClean="0"/>
              <a:t>‹#›</a:t>
            </a:fld>
            <a:endParaRPr lang="en-US"/>
          </a:p>
        </p:txBody>
      </p:sp>
    </p:spTree>
    <p:extLst>
      <p:ext uri="{BB962C8B-B14F-4D97-AF65-F5344CB8AC3E}">
        <p14:creationId xmlns:p14="http://schemas.microsoft.com/office/powerpoint/2010/main" val="2234818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image" Target="../media/image3.emf"/><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theme" Target="../theme/theme3.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319344-BF29-4ABA-B990-973CEECFD7B7}" type="datetimeFigureOut">
              <a:rPr lang="en-US" smtClean="0"/>
              <a:t>5/16/2023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29910-0AA2-446A-A042-34EC67DDD5E1}" type="slidenum">
              <a:rPr lang="en-US" smtClean="0"/>
              <a:t>‹#›</a:t>
            </a:fld>
            <a:endParaRPr lang="en-US"/>
          </a:p>
        </p:txBody>
      </p:sp>
    </p:spTree>
    <p:extLst>
      <p:ext uri="{BB962C8B-B14F-4D97-AF65-F5344CB8AC3E}">
        <p14:creationId xmlns:p14="http://schemas.microsoft.com/office/powerpoint/2010/main" val="144777945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72" r:id="rId12"/>
    <p:sldLayoutId id="21474836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7F514-43AE-42A6-B055-2CAA182A0C6C}" type="datetimeFigureOut">
              <a:rPr lang="en-US" smtClean="0"/>
              <a:t>5/16/2023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1E8EE1-ED92-4FBD-9D91-146BCB4508DE}" type="slidenum">
              <a:rPr lang="en-US" smtClean="0"/>
              <a:t>‹#›</a:t>
            </a:fld>
            <a:endParaRPr lang="en-US"/>
          </a:p>
        </p:txBody>
      </p:sp>
    </p:spTree>
    <p:extLst>
      <p:ext uri="{BB962C8B-B14F-4D97-AF65-F5344CB8AC3E}">
        <p14:creationId xmlns:p14="http://schemas.microsoft.com/office/powerpoint/2010/main" val="256803454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0319344-BF29-4ABA-B990-973CEECFD7B7}" type="datetimeFigureOut">
              <a:rPr lang="en-US" smtClean="0"/>
              <a:t>5/16/2023</a:t>
            </a:fld>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0829910-0AA2-446A-A042-34EC67DDD5E1}" type="slidenum">
              <a:rPr lang="en-US" smtClean="0"/>
              <a:t>‹#›</a:t>
            </a:fld>
            <a:endParaRPr lang="en-US"/>
          </a:p>
        </p:txBody>
      </p:sp>
      <p:pic>
        <p:nvPicPr>
          <p:cNvPr id="3" name="Picture 2">
            <a:extLst>
              <a:ext uri="{FF2B5EF4-FFF2-40B4-BE49-F238E27FC236}">
                <a16:creationId xmlns:a16="http://schemas.microsoft.com/office/drawing/2014/main" id="{1A5B3BA1-C4D9-B985-4192-F0DF3ED66A0E}"/>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09600" y="6217401"/>
            <a:ext cx="1959961" cy="640599"/>
          </a:xfrm>
          <a:prstGeom prst="rect">
            <a:avLst/>
          </a:prstGeom>
        </p:spPr>
      </p:pic>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1" r:id="rId7"/>
    <p:sldLayoutId id="2147483792" r:id="rId8"/>
    <p:sldLayoutId id="2147483793" r:id="rId9"/>
    <p:sldLayoutId id="2147483794" r:id="rId10"/>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7365" y="3378500"/>
            <a:ext cx="7260431" cy="1828800"/>
          </a:xfrm>
        </p:spPr>
        <p:txBody>
          <a:bodyPr>
            <a:noAutofit/>
          </a:bodyPr>
          <a:lstStyle/>
          <a:p>
            <a:pPr algn="ctr"/>
            <a:r>
              <a:rPr lang="en-US" dirty="0"/>
              <a:t/>
            </a:r>
            <a:br>
              <a:rPr lang="en-US" dirty="0"/>
            </a:br>
            <a:r>
              <a:rPr lang="en-US" dirty="0"/>
              <a:t>MITE Teaching Awards </a:t>
            </a:r>
            <a:br>
              <a:rPr lang="en-US" dirty="0"/>
            </a:br>
            <a:endParaRPr lang="en-US" dirty="0"/>
          </a:p>
        </p:txBody>
      </p:sp>
      <p:sp>
        <p:nvSpPr>
          <p:cNvPr id="3" name="Subtitle 2"/>
          <p:cNvSpPr>
            <a:spLocks noGrp="1"/>
          </p:cNvSpPr>
          <p:nvPr>
            <p:ph type="subTitle" idx="1"/>
          </p:nvPr>
        </p:nvSpPr>
        <p:spPr/>
        <p:txBody>
          <a:bodyPr/>
          <a:lstStyle/>
          <a:p>
            <a:r>
              <a:rPr lang="en-US" dirty="0" smtClean="0"/>
              <a:t>2023</a:t>
            </a:r>
            <a:endParaRPr lang="en-US" dirty="0"/>
          </a:p>
        </p:txBody>
      </p:sp>
    </p:spTree>
    <p:extLst>
      <p:ext uri="{BB962C8B-B14F-4D97-AF65-F5344CB8AC3E}">
        <p14:creationId xmlns:p14="http://schemas.microsoft.com/office/powerpoint/2010/main" val="2121731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Simulation Teaching Award</a:t>
            </a:r>
          </a:p>
        </p:txBody>
      </p:sp>
      <p:sp>
        <p:nvSpPr>
          <p:cNvPr id="3" name="Rectangle 2"/>
          <p:cNvSpPr/>
          <p:nvPr/>
        </p:nvSpPr>
        <p:spPr>
          <a:xfrm>
            <a:off x="1478757" y="2245103"/>
            <a:ext cx="6693694" cy="3046988"/>
          </a:xfrm>
          <a:prstGeom prst="rect">
            <a:avLst/>
          </a:prstGeom>
        </p:spPr>
        <p:txBody>
          <a:bodyPr wrap="square">
            <a:spAutoFit/>
          </a:bodyPr>
          <a:lstStyle/>
          <a:p>
            <a:r>
              <a:rPr lang="en-US" sz="2400" dirty="0">
                <a:solidFill>
                  <a:schemeClr val="tx1">
                    <a:lumMod val="75000"/>
                    <a:lumOff val="25000"/>
                  </a:schemeClr>
                </a:solidFill>
              </a:rPr>
              <a:t>This award is given to </a:t>
            </a:r>
            <a:r>
              <a:rPr lang="en-US" sz="2400" i="1" dirty="0">
                <a:solidFill>
                  <a:srgbClr val="742117"/>
                </a:solidFill>
              </a:rPr>
              <a:t>an individual </a:t>
            </a:r>
            <a:r>
              <a:rPr lang="en-US" sz="2400" dirty="0">
                <a:solidFill>
                  <a:schemeClr val="tx1">
                    <a:lumMod val="75000"/>
                    <a:lumOff val="25000"/>
                  </a:schemeClr>
                </a:solidFill>
              </a:rPr>
              <a:t>who has made an impact on learners, whether it be UME (students), GME (residents and fellows) or CME (healthcare teams) using the simulation methodology. </a:t>
            </a:r>
          </a:p>
          <a:p>
            <a:r>
              <a:rPr lang="en-US" sz="2400" dirty="0" smtClean="0">
                <a:solidFill>
                  <a:schemeClr val="tx1">
                    <a:lumMod val="75000"/>
                    <a:lumOff val="25000"/>
                  </a:schemeClr>
                </a:solidFill>
              </a:rPr>
              <a:t>This individual consistently </a:t>
            </a:r>
            <a:r>
              <a:rPr lang="en-US" sz="2400" dirty="0">
                <a:solidFill>
                  <a:schemeClr val="tx1">
                    <a:lumMod val="75000"/>
                    <a:lumOff val="25000"/>
                  </a:schemeClr>
                </a:solidFill>
              </a:rPr>
              <a:t>provide a learning environment where reflection on action occurs in a psychologically safe manner. </a:t>
            </a:r>
          </a:p>
        </p:txBody>
      </p:sp>
    </p:spTree>
    <p:extLst>
      <p:ext uri="{BB962C8B-B14F-4D97-AF65-F5344CB8AC3E}">
        <p14:creationId xmlns:p14="http://schemas.microsoft.com/office/powerpoint/2010/main" val="1905403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137" y="273050"/>
            <a:ext cx="8112512" cy="869950"/>
          </a:xfrm>
        </p:spPr>
        <p:txBody>
          <a:bodyPr>
            <a:noAutofit/>
          </a:bodyPr>
          <a:lstStyle/>
          <a:p>
            <a:pPr algn="ctr"/>
            <a:r>
              <a:rPr lang="en-US" sz="2800" b="1" dirty="0">
                <a:solidFill>
                  <a:schemeClr val="accent6">
                    <a:lumMod val="75000"/>
                  </a:schemeClr>
                </a:solidFill>
              </a:rPr>
              <a:t>MITE Award for Simulation </a:t>
            </a:r>
            <a:r>
              <a:rPr lang="en-US" sz="2800" b="1" dirty="0" smtClean="0">
                <a:solidFill>
                  <a:schemeClr val="accent6">
                    <a:lumMod val="75000"/>
                  </a:schemeClr>
                </a:solidFill>
              </a:rPr>
              <a:t>Teaching</a:t>
            </a:r>
            <a:br>
              <a:rPr lang="en-US" sz="2800" b="1" dirty="0" smtClean="0">
                <a:solidFill>
                  <a:schemeClr val="accent6">
                    <a:lumMod val="75000"/>
                  </a:schemeClr>
                </a:solidFill>
              </a:rPr>
            </a:br>
            <a:r>
              <a:rPr lang="en-US" sz="2800" b="1" dirty="0" smtClean="0">
                <a:solidFill>
                  <a:schemeClr val="accent6">
                    <a:lumMod val="75000"/>
                  </a:schemeClr>
                </a:solidFill>
              </a:rPr>
              <a:t>2023 Recipient</a:t>
            </a:r>
            <a:endParaRPr lang="en-US" sz="2800" b="1" dirty="0">
              <a:solidFill>
                <a:schemeClr val="accent6">
                  <a:lumMod val="75000"/>
                </a:schemeClr>
              </a:solidFill>
            </a:endParaRPr>
          </a:p>
        </p:txBody>
      </p:sp>
      <p:sp>
        <p:nvSpPr>
          <p:cNvPr id="7" name="TextBox 6"/>
          <p:cNvSpPr txBox="1"/>
          <p:nvPr/>
        </p:nvSpPr>
        <p:spPr>
          <a:xfrm>
            <a:off x="3742422" y="3186621"/>
            <a:ext cx="1753942" cy="307777"/>
          </a:xfrm>
          <a:prstGeom prst="rect">
            <a:avLst/>
          </a:prstGeom>
          <a:noFill/>
        </p:spPr>
        <p:txBody>
          <a:bodyPr wrap="none" rtlCol="0">
            <a:spAutoFit/>
          </a:bodyPr>
          <a:lstStyle/>
          <a:p>
            <a:r>
              <a:rPr lang="en-US" sz="1400" dirty="0">
                <a:solidFill>
                  <a:schemeClr val="accent1"/>
                </a:solidFill>
              </a:rPr>
              <a:t>Jeffrey </a:t>
            </a:r>
            <a:r>
              <a:rPr lang="en-US" sz="1400" dirty="0" smtClean="0">
                <a:solidFill>
                  <a:schemeClr val="accent1"/>
                </a:solidFill>
              </a:rPr>
              <a:t>Holmes</a:t>
            </a:r>
            <a:r>
              <a:rPr lang="en-US" sz="1400" dirty="0">
                <a:solidFill>
                  <a:schemeClr val="accent1"/>
                </a:solidFill>
              </a:rPr>
              <a:t>, MD</a:t>
            </a:r>
            <a:endParaRPr lang="en-US" sz="1400"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93114" y="1776879"/>
            <a:ext cx="1053173" cy="1403881"/>
          </a:xfrm>
          <a:prstGeom prst="rect">
            <a:avLst/>
          </a:prstGeom>
        </p:spPr>
      </p:pic>
      <p:sp>
        <p:nvSpPr>
          <p:cNvPr id="14" name="TextBox 13"/>
          <p:cNvSpPr txBox="1"/>
          <p:nvPr/>
        </p:nvSpPr>
        <p:spPr>
          <a:xfrm>
            <a:off x="959005" y="3492034"/>
            <a:ext cx="7437863" cy="2631490"/>
          </a:xfrm>
          <a:prstGeom prst="rect">
            <a:avLst/>
          </a:prstGeom>
          <a:noFill/>
        </p:spPr>
        <p:txBody>
          <a:bodyPr wrap="square" rtlCol="0">
            <a:spAutoFit/>
          </a:bodyPr>
          <a:lstStyle/>
          <a:p>
            <a:r>
              <a:rPr lang="en-US" sz="1100" dirty="0" smtClean="0">
                <a:solidFill>
                  <a:schemeClr val="accent6">
                    <a:lumMod val="75000"/>
                  </a:schemeClr>
                </a:solidFill>
              </a:rPr>
              <a:t>“Beyond Dr. Holmes’ </a:t>
            </a:r>
            <a:r>
              <a:rPr lang="en-US" sz="1100" dirty="0">
                <a:solidFill>
                  <a:schemeClr val="accent6">
                    <a:lumMod val="75000"/>
                  </a:schemeClr>
                </a:solidFill>
              </a:rPr>
              <a:t>role as the Director of Simulation Education for the Department of Emergency Medicine, Dr. Holmes has been involved in numerous other simulation-related educational endeavors. Notable significant projects have included serving as core faculty for the TUSM Capstone Difficult Conversations simulation course since 2013, teaching simulation methodology to aspiring educators at the Hannaford Simulation Center Instructor Course and developing courses in both neonatal and obstetric care to improve care at rural hospitals across Maine. Additionally, Dr. Holmes has mentored simulation champions at </a:t>
            </a:r>
            <a:r>
              <a:rPr lang="en-US" sz="1100" dirty="0" err="1">
                <a:solidFill>
                  <a:schemeClr val="accent6">
                    <a:lumMod val="75000"/>
                  </a:schemeClr>
                </a:solidFill>
              </a:rPr>
              <a:t>MaineHealth</a:t>
            </a:r>
            <a:r>
              <a:rPr lang="en-US" sz="1100" dirty="0">
                <a:solidFill>
                  <a:schemeClr val="accent6">
                    <a:lumMod val="75000"/>
                  </a:schemeClr>
                </a:solidFill>
              </a:rPr>
              <a:t> hospitals, served on numerous local and national simulation committees, received grants and published a great deal in the field of simulation. </a:t>
            </a:r>
            <a:endParaRPr lang="en-US" sz="1100" dirty="0" smtClean="0">
              <a:solidFill>
                <a:schemeClr val="accent6">
                  <a:lumMod val="75000"/>
                </a:schemeClr>
              </a:solidFill>
            </a:endParaRPr>
          </a:p>
          <a:p>
            <a:endParaRPr lang="en-US" sz="1100" dirty="0">
              <a:solidFill>
                <a:schemeClr val="accent6">
                  <a:lumMod val="75000"/>
                </a:schemeClr>
              </a:solidFill>
            </a:endParaRPr>
          </a:p>
          <a:p>
            <a:r>
              <a:rPr lang="en-US" sz="1100" dirty="0" smtClean="0">
                <a:solidFill>
                  <a:schemeClr val="accent6">
                    <a:lumMod val="75000"/>
                  </a:schemeClr>
                </a:solidFill>
              </a:rPr>
              <a:t>Dr</a:t>
            </a:r>
            <a:r>
              <a:rPr lang="en-US" sz="1100" dirty="0">
                <a:solidFill>
                  <a:schemeClr val="accent6">
                    <a:lumMod val="75000"/>
                  </a:schemeClr>
                </a:solidFill>
              </a:rPr>
              <a:t>. Holmes has been dedicated to simulation education at </a:t>
            </a:r>
            <a:r>
              <a:rPr lang="en-US" sz="1100" dirty="0" err="1">
                <a:solidFill>
                  <a:schemeClr val="accent6">
                    <a:lumMod val="75000"/>
                  </a:schemeClr>
                </a:solidFill>
              </a:rPr>
              <a:t>MaineHealth</a:t>
            </a:r>
            <a:r>
              <a:rPr lang="en-US" sz="1100" dirty="0">
                <a:solidFill>
                  <a:schemeClr val="accent6">
                    <a:lumMod val="75000"/>
                  </a:schemeClr>
                </a:solidFill>
              </a:rPr>
              <a:t> and Maine Medical Center for fifteen years and has made significant contributions to UME, GME and CME learners. He is a model of a simulation educator through demonstrating innovation, embarking upon process improvement and broadening the scope of simulation to educate large, interdisciplinary groups and rural providers. The field of simulation at MMC has been significantly positively impacted by the efforts of Dr. Jeffrey Holmes and we believe this award would be a wonderful means of acknowledging this as he transitions away from his role as the Director of Simulation for EM and focuses more of his time on his Regional Director of Simulation for the Hannaford Simulation Center role</a:t>
            </a:r>
            <a:r>
              <a:rPr lang="en-US" sz="1100" dirty="0" smtClean="0">
                <a:solidFill>
                  <a:schemeClr val="accent6">
                    <a:lumMod val="75000"/>
                  </a:schemeClr>
                </a:solidFill>
              </a:rPr>
              <a:t>.”</a:t>
            </a:r>
            <a:endParaRPr lang="en-US" sz="1100" dirty="0">
              <a:solidFill>
                <a:schemeClr val="accent6">
                  <a:lumMod val="75000"/>
                </a:schemeClr>
              </a:solidFill>
            </a:endParaRPr>
          </a:p>
        </p:txBody>
      </p:sp>
    </p:spTree>
    <p:extLst>
      <p:ext uri="{BB962C8B-B14F-4D97-AF65-F5344CB8AC3E}">
        <p14:creationId xmlns:p14="http://schemas.microsoft.com/office/powerpoint/2010/main" val="1719809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a:t>The President’s Award for Academic Excellence</a:t>
            </a:r>
          </a:p>
        </p:txBody>
      </p:sp>
      <p:sp>
        <p:nvSpPr>
          <p:cNvPr id="5" name="Rectangle 4"/>
          <p:cNvSpPr/>
          <p:nvPr/>
        </p:nvSpPr>
        <p:spPr>
          <a:xfrm>
            <a:off x="1478757" y="2245103"/>
            <a:ext cx="6693694" cy="3416320"/>
          </a:xfrm>
          <a:prstGeom prst="rect">
            <a:avLst/>
          </a:prstGeom>
        </p:spPr>
        <p:txBody>
          <a:bodyPr wrap="square">
            <a:spAutoFit/>
          </a:bodyPr>
          <a:lstStyle/>
          <a:p>
            <a:r>
              <a:rPr lang="en-US" sz="2400" dirty="0">
                <a:solidFill>
                  <a:schemeClr val="tx1">
                    <a:lumMod val="75000"/>
                    <a:lumOff val="25000"/>
                  </a:schemeClr>
                </a:solidFill>
              </a:rPr>
              <a:t>This award is given to </a:t>
            </a:r>
            <a:r>
              <a:rPr lang="en-US" sz="2400" i="1" dirty="0">
                <a:solidFill>
                  <a:srgbClr val="742117"/>
                </a:solidFill>
              </a:rPr>
              <a:t>an individual or a group of individuals</a:t>
            </a:r>
            <a:r>
              <a:rPr lang="en-US" sz="2400" i="1" dirty="0">
                <a:solidFill>
                  <a:schemeClr val="tx1">
                    <a:lumMod val="75000"/>
                    <a:lumOff val="25000"/>
                  </a:schemeClr>
                </a:solidFill>
              </a:rPr>
              <a:t> </a:t>
            </a:r>
            <a:r>
              <a:rPr lang="en-US" sz="2400" dirty="0">
                <a:solidFill>
                  <a:schemeClr val="tx1">
                    <a:lumMod val="75000"/>
                    <a:lumOff val="25000"/>
                  </a:schemeClr>
                </a:solidFill>
              </a:rPr>
              <a:t>who has made a lasting impact on our academic mission, in addition to patient care, and a demonstrated a commitment to the larger community. </a:t>
            </a:r>
            <a:endParaRPr lang="en-US" sz="2400" dirty="0" smtClean="0">
              <a:solidFill>
                <a:schemeClr val="tx1">
                  <a:lumMod val="75000"/>
                  <a:lumOff val="25000"/>
                </a:schemeClr>
              </a:solidFill>
            </a:endParaRPr>
          </a:p>
          <a:p>
            <a:endParaRPr lang="en-US" sz="2400" dirty="0">
              <a:solidFill>
                <a:schemeClr val="tx1">
                  <a:lumMod val="75000"/>
                  <a:lumOff val="25000"/>
                </a:schemeClr>
              </a:solidFill>
            </a:endParaRPr>
          </a:p>
          <a:p>
            <a:r>
              <a:rPr lang="en-US" sz="2400" dirty="0" smtClean="0">
                <a:solidFill>
                  <a:schemeClr val="tx1">
                    <a:lumMod val="75000"/>
                    <a:lumOff val="25000"/>
                  </a:schemeClr>
                </a:solidFill>
              </a:rPr>
              <a:t>The </a:t>
            </a:r>
            <a:r>
              <a:rPr lang="en-US" sz="2400" dirty="0">
                <a:solidFill>
                  <a:schemeClr val="tx1">
                    <a:lumMod val="75000"/>
                    <a:lumOff val="25000"/>
                  </a:schemeClr>
                </a:solidFill>
              </a:rPr>
              <a:t>impact on the academic mission should be something that will have a sustained and lasting contribution to our organization</a:t>
            </a:r>
            <a:r>
              <a:rPr lang="en-US" sz="2400" dirty="0" smtClean="0">
                <a:solidFill>
                  <a:schemeClr val="tx1">
                    <a:lumMod val="75000"/>
                    <a:lumOff val="25000"/>
                  </a:schemeClr>
                </a:solidFill>
              </a:rPr>
              <a:t>. </a:t>
            </a:r>
            <a:endParaRPr lang="en-US" sz="2400" dirty="0">
              <a:solidFill>
                <a:schemeClr val="tx1">
                  <a:lumMod val="75000"/>
                  <a:lumOff val="25000"/>
                </a:schemeClr>
              </a:solidFill>
            </a:endParaRPr>
          </a:p>
        </p:txBody>
      </p:sp>
    </p:spTree>
    <p:extLst>
      <p:ext uri="{BB962C8B-B14F-4D97-AF65-F5344CB8AC3E}">
        <p14:creationId xmlns:p14="http://schemas.microsoft.com/office/powerpoint/2010/main" val="2098393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137" y="273050"/>
            <a:ext cx="8112512" cy="869950"/>
          </a:xfrm>
        </p:spPr>
        <p:txBody>
          <a:bodyPr>
            <a:noAutofit/>
          </a:bodyPr>
          <a:lstStyle/>
          <a:p>
            <a:pPr algn="ctr"/>
            <a:r>
              <a:rPr lang="en-US" sz="2800" b="1" dirty="0">
                <a:solidFill>
                  <a:schemeClr val="accent6">
                    <a:lumMod val="75000"/>
                  </a:schemeClr>
                </a:solidFill>
              </a:rPr>
              <a:t>President’s Award for Academic Excellence </a:t>
            </a:r>
            <a:r>
              <a:rPr lang="en-US" sz="2800" b="1" dirty="0" smtClean="0">
                <a:solidFill>
                  <a:schemeClr val="accent6">
                    <a:lumMod val="75000"/>
                  </a:schemeClr>
                </a:solidFill>
              </a:rPr>
              <a:t>2023 Recipients</a:t>
            </a:r>
            <a:endParaRPr lang="en-US" sz="2800" b="1" dirty="0">
              <a:solidFill>
                <a:schemeClr val="accent6">
                  <a:lumMod val="75000"/>
                </a:schemeClr>
              </a:solidFill>
            </a:endParaRPr>
          </a:p>
        </p:txBody>
      </p:sp>
      <p:pic>
        <p:nvPicPr>
          <p:cNvPr id="9" name="Content Placeholder 8"/>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357309" y="2025793"/>
            <a:ext cx="1023264" cy="1364011"/>
          </a:xfrm>
        </p:spPr>
      </p:pic>
      <p:sp>
        <p:nvSpPr>
          <p:cNvPr id="6" name="TextBox 5"/>
          <p:cNvSpPr txBox="1"/>
          <p:nvPr/>
        </p:nvSpPr>
        <p:spPr>
          <a:xfrm>
            <a:off x="563137" y="3438253"/>
            <a:ext cx="2534668" cy="307777"/>
          </a:xfrm>
          <a:prstGeom prst="rect">
            <a:avLst/>
          </a:prstGeom>
          <a:noFill/>
        </p:spPr>
        <p:txBody>
          <a:bodyPr wrap="none" rtlCol="0">
            <a:spAutoFit/>
          </a:bodyPr>
          <a:lstStyle/>
          <a:p>
            <a:r>
              <a:rPr lang="en-US" sz="1400" dirty="0">
                <a:solidFill>
                  <a:schemeClr val="accent1"/>
                </a:solidFill>
              </a:rPr>
              <a:t>Mary Ottolini, MD, MPH, MEd</a:t>
            </a:r>
            <a:endParaRPr lang="en-US" sz="1400" dirty="0"/>
          </a:p>
        </p:txBody>
      </p:sp>
      <p:sp>
        <p:nvSpPr>
          <p:cNvPr id="7" name="TextBox 6"/>
          <p:cNvSpPr txBox="1"/>
          <p:nvPr/>
        </p:nvSpPr>
        <p:spPr>
          <a:xfrm>
            <a:off x="3297044" y="3438253"/>
            <a:ext cx="2316660" cy="307777"/>
          </a:xfrm>
          <a:prstGeom prst="rect">
            <a:avLst/>
          </a:prstGeom>
          <a:noFill/>
        </p:spPr>
        <p:txBody>
          <a:bodyPr wrap="none" rtlCol="0">
            <a:spAutoFit/>
          </a:bodyPr>
          <a:lstStyle/>
          <a:p>
            <a:r>
              <a:rPr lang="en-US" sz="1400" dirty="0" smtClean="0">
                <a:solidFill>
                  <a:schemeClr val="accent1"/>
                </a:solidFill>
              </a:rPr>
              <a:t>Alexa Craig, </a:t>
            </a:r>
            <a:r>
              <a:rPr lang="en-US" sz="1400" dirty="0">
                <a:solidFill>
                  <a:schemeClr val="accent1"/>
                </a:solidFill>
              </a:rPr>
              <a:t>MD, MSc, MS</a:t>
            </a:r>
            <a:endParaRPr lang="en-US" sz="1400" dirty="0"/>
          </a:p>
        </p:txBody>
      </p:sp>
      <p:sp>
        <p:nvSpPr>
          <p:cNvPr id="8" name="TextBox 7"/>
          <p:cNvSpPr txBox="1"/>
          <p:nvPr/>
        </p:nvSpPr>
        <p:spPr>
          <a:xfrm>
            <a:off x="5812943" y="3438252"/>
            <a:ext cx="2779415" cy="307777"/>
          </a:xfrm>
          <a:prstGeom prst="rect">
            <a:avLst/>
          </a:prstGeom>
          <a:noFill/>
        </p:spPr>
        <p:txBody>
          <a:bodyPr wrap="none" rtlCol="0">
            <a:spAutoFit/>
          </a:bodyPr>
          <a:lstStyle/>
          <a:p>
            <a:r>
              <a:rPr lang="en-US" sz="1400" dirty="0">
                <a:solidFill>
                  <a:schemeClr val="accent1"/>
                </a:solidFill>
              </a:rPr>
              <a:t>Laura Faherty, MD, MPH, MSHP</a:t>
            </a:r>
            <a:endParaRPr lang="en-US" sz="1400"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04213" y="2024523"/>
            <a:ext cx="1024217" cy="1365281"/>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2070" y="2024523"/>
            <a:ext cx="1024217" cy="1365281"/>
          </a:xfrm>
          <a:prstGeom prst="rect">
            <a:avLst/>
          </a:prstGeom>
        </p:spPr>
      </p:pic>
      <p:sp>
        <p:nvSpPr>
          <p:cNvPr id="14" name="TextBox 13"/>
          <p:cNvSpPr txBox="1"/>
          <p:nvPr/>
        </p:nvSpPr>
        <p:spPr>
          <a:xfrm>
            <a:off x="296592" y="3740261"/>
            <a:ext cx="8645602" cy="2462213"/>
          </a:xfrm>
          <a:prstGeom prst="rect">
            <a:avLst/>
          </a:prstGeom>
          <a:noFill/>
        </p:spPr>
        <p:txBody>
          <a:bodyPr wrap="square" rtlCol="0">
            <a:spAutoFit/>
          </a:bodyPr>
          <a:lstStyle/>
          <a:p>
            <a:r>
              <a:rPr lang="en-US" sz="1100" dirty="0">
                <a:solidFill>
                  <a:schemeClr val="accent6">
                    <a:lumMod val="75000"/>
                  </a:schemeClr>
                </a:solidFill>
              </a:rPr>
              <a:t>"The BBCH Scholarship Academy (SA) leadership team has transformed the culture of academic pediatric scholarship and rapidly accelerated scholarly pediatric productivity across </a:t>
            </a:r>
            <a:r>
              <a:rPr lang="en-US" sz="1100" dirty="0" err="1">
                <a:solidFill>
                  <a:schemeClr val="accent6">
                    <a:lumMod val="75000"/>
                  </a:schemeClr>
                </a:solidFill>
              </a:rPr>
              <a:t>MaineHealth</a:t>
            </a:r>
            <a:r>
              <a:rPr lang="en-US" sz="1100" dirty="0">
                <a:solidFill>
                  <a:schemeClr val="accent6">
                    <a:lumMod val="75000"/>
                  </a:schemeClr>
                </a:solidFill>
              </a:rPr>
              <a:t>. Mary’s leadership and vision, the team’s ingenuity to build the academy’s infrastructure by funding its support roles, and Alexa and Laura’s mentorship and organization have been instrumental to support this growth and success. </a:t>
            </a:r>
          </a:p>
          <a:p>
            <a:endParaRPr lang="en-US" sz="1100" dirty="0">
              <a:solidFill>
                <a:schemeClr val="accent6">
                  <a:lumMod val="75000"/>
                </a:schemeClr>
              </a:solidFill>
            </a:endParaRPr>
          </a:p>
          <a:p>
            <a:r>
              <a:rPr lang="en-US" sz="1100" dirty="0">
                <a:solidFill>
                  <a:schemeClr val="accent6">
                    <a:lumMod val="75000"/>
                  </a:schemeClr>
                </a:solidFill>
              </a:rPr>
              <a:t>The BBCH SA leaders provide project and career mentorship for 30+ multidisciplinary members, resulting in faculty development and measurable progress on their projects. Among supported projects, 44 have IRB approval of which 13 were presented at regional/national meetings and 6 have been published. Project success has led to improved care delivery, process optimization, and innovative teaching methods impacting patient care, referral hospitals, and the community.</a:t>
            </a:r>
          </a:p>
          <a:p>
            <a:endParaRPr lang="en-US" sz="1100" dirty="0">
              <a:solidFill>
                <a:schemeClr val="accent6">
                  <a:lumMod val="75000"/>
                </a:schemeClr>
              </a:solidFill>
            </a:endParaRPr>
          </a:p>
          <a:p>
            <a:r>
              <a:rPr lang="en-US" sz="1100" dirty="0">
                <a:solidFill>
                  <a:schemeClr val="accent6">
                    <a:lumMod val="75000"/>
                  </a:schemeClr>
                </a:solidFill>
              </a:rPr>
              <a:t>BBCH SA members report that the Academy has “provided fabulous resources,” “created a safe community” of learning, and “facilitated collaborations across Pediatric departments.” Other members report that the BBCH SA, “provided me inspiration and empowerment to explore relevant topics that support future patient care initiatives,” has been “a respite that keeps me fresh for my clinical time,” and has “reversed my burn-out.” These testimonies speak directly to the academic excellence Mary, Alexa, and Laura cultivate in the BBCH SA</a:t>
            </a:r>
            <a:r>
              <a:rPr lang="en-US" sz="1100" dirty="0" smtClean="0">
                <a:solidFill>
                  <a:schemeClr val="accent6">
                    <a:lumMod val="75000"/>
                  </a:schemeClr>
                </a:solidFill>
              </a:rPr>
              <a:t>."</a:t>
            </a:r>
            <a:endParaRPr lang="en-US" sz="1100" dirty="0">
              <a:solidFill>
                <a:schemeClr val="accent6">
                  <a:lumMod val="75000"/>
                </a:schemeClr>
              </a:solidFill>
            </a:endParaRPr>
          </a:p>
        </p:txBody>
      </p:sp>
      <p:sp>
        <p:nvSpPr>
          <p:cNvPr id="16" name="TextBox 15"/>
          <p:cNvSpPr txBox="1"/>
          <p:nvPr/>
        </p:nvSpPr>
        <p:spPr>
          <a:xfrm>
            <a:off x="674649" y="1567011"/>
            <a:ext cx="7917709" cy="338554"/>
          </a:xfrm>
          <a:prstGeom prst="rect">
            <a:avLst/>
          </a:prstGeom>
          <a:noFill/>
        </p:spPr>
        <p:txBody>
          <a:bodyPr wrap="square" rtlCol="0">
            <a:spAutoFit/>
          </a:bodyPr>
          <a:lstStyle/>
          <a:p>
            <a:r>
              <a:rPr lang="en-US" sz="1600" b="1" dirty="0">
                <a:solidFill>
                  <a:schemeClr val="accent1"/>
                </a:solidFill>
              </a:rPr>
              <a:t>The Barbara Bush Children’s Hospital Scholarship Academy Leadership Team</a:t>
            </a:r>
            <a:endParaRPr lang="en-US" sz="1600" b="1" dirty="0"/>
          </a:p>
        </p:txBody>
      </p:sp>
    </p:spTree>
    <p:extLst>
      <p:ext uri="{BB962C8B-B14F-4D97-AF65-F5344CB8AC3E}">
        <p14:creationId xmlns:p14="http://schemas.microsoft.com/office/powerpoint/2010/main" val="1052397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a:t>MITE Award for Interprofessional Teaching Excellence</a:t>
            </a:r>
          </a:p>
        </p:txBody>
      </p:sp>
      <p:sp>
        <p:nvSpPr>
          <p:cNvPr id="5" name="Rectangle 4"/>
          <p:cNvSpPr/>
          <p:nvPr/>
        </p:nvSpPr>
        <p:spPr>
          <a:xfrm>
            <a:off x="1471614" y="2423697"/>
            <a:ext cx="6693694" cy="2677656"/>
          </a:xfrm>
          <a:prstGeom prst="rect">
            <a:avLst/>
          </a:prstGeom>
        </p:spPr>
        <p:txBody>
          <a:bodyPr wrap="square">
            <a:spAutoFit/>
          </a:bodyPr>
          <a:lstStyle/>
          <a:p>
            <a:r>
              <a:rPr lang="en-US" sz="2400" dirty="0">
                <a:solidFill>
                  <a:schemeClr val="tx1">
                    <a:lumMod val="75000"/>
                    <a:lumOff val="25000"/>
                  </a:schemeClr>
                </a:solidFill>
              </a:rPr>
              <a:t>This award is given to </a:t>
            </a:r>
            <a:r>
              <a:rPr lang="en-US" sz="2400" i="1" dirty="0">
                <a:solidFill>
                  <a:srgbClr val="742117"/>
                </a:solidFill>
              </a:rPr>
              <a:t>an individual or a group of individuals</a:t>
            </a:r>
            <a:r>
              <a:rPr lang="en-US" sz="2400" dirty="0">
                <a:solidFill>
                  <a:schemeClr val="tx1">
                    <a:lumMod val="75000"/>
                    <a:lumOff val="25000"/>
                  </a:schemeClr>
                </a:solidFill>
              </a:rPr>
              <a:t> who has made an impact on our learners whether student, resident or peers, in addition to patient care, and have demonstrated a commitment to the larger community. </a:t>
            </a:r>
            <a:r>
              <a:rPr lang="en-US" sz="2400" dirty="0" smtClean="0">
                <a:solidFill>
                  <a:schemeClr val="tx1">
                    <a:lumMod val="75000"/>
                    <a:lumOff val="25000"/>
                  </a:schemeClr>
                </a:solidFill>
              </a:rPr>
              <a:t>They </a:t>
            </a:r>
            <a:r>
              <a:rPr lang="en-US" sz="2400" dirty="0">
                <a:solidFill>
                  <a:schemeClr val="tx1">
                    <a:lumMod val="75000"/>
                    <a:lumOff val="25000"/>
                  </a:schemeClr>
                </a:solidFill>
              </a:rPr>
              <a:t>should demonstrate some form of teaching excellence through any method. </a:t>
            </a:r>
          </a:p>
        </p:txBody>
      </p:sp>
    </p:spTree>
    <p:extLst>
      <p:ext uri="{BB962C8B-B14F-4D97-AF65-F5344CB8AC3E}">
        <p14:creationId xmlns:p14="http://schemas.microsoft.com/office/powerpoint/2010/main" val="431894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137" y="273050"/>
            <a:ext cx="8112512" cy="869950"/>
          </a:xfrm>
        </p:spPr>
        <p:txBody>
          <a:bodyPr>
            <a:noAutofit/>
          </a:bodyPr>
          <a:lstStyle/>
          <a:p>
            <a:pPr algn="ctr"/>
            <a:r>
              <a:rPr lang="en-US" sz="2800" b="1" dirty="0">
                <a:solidFill>
                  <a:schemeClr val="accent6">
                    <a:lumMod val="75000"/>
                  </a:schemeClr>
                </a:solidFill>
              </a:rPr>
              <a:t>MITE Award for Inter-professional Teaching Excellence </a:t>
            </a:r>
            <a:r>
              <a:rPr lang="en-US" sz="2800" b="1" dirty="0" smtClean="0">
                <a:solidFill>
                  <a:schemeClr val="accent6">
                    <a:lumMod val="75000"/>
                  </a:schemeClr>
                </a:solidFill>
              </a:rPr>
              <a:t>2023 Recipient</a:t>
            </a:r>
            <a:endParaRPr lang="en-US" sz="2800" b="1" dirty="0">
              <a:solidFill>
                <a:schemeClr val="accent6">
                  <a:lumMod val="75000"/>
                </a:schemeClr>
              </a:solidFill>
            </a:endParaRPr>
          </a:p>
        </p:txBody>
      </p:sp>
      <p:sp>
        <p:nvSpPr>
          <p:cNvPr id="7" name="TextBox 6"/>
          <p:cNvSpPr txBox="1"/>
          <p:nvPr/>
        </p:nvSpPr>
        <p:spPr>
          <a:xfrm>
            <a:off x="3640599" y="3254654"/>
            <a:ext cx="1957587" cy="307777"/>
          </a:xfrm>
          <a:prstGeom prst="rect">
            <a:avLst/>
          </a:prstGeom>
          <a:noFill/>
        </p:spPr>
        <p:txBody>
          <a:bodyPr wrap="none" rtlCol="0">
            <a:spAutoFit/>
          </a:bodyPr>
          <a:lstStyle/>
          <a:p>
            <a:r>
              <a:rPr lang="en-US" sz="1400" dirty="0">
                <a:solidFill>
                  <a:schemeClr val="accent1"/>
                </a:solidFill>
              </a:rPr>
              <a:t>Ashley Gale, </a:t>
            </a:r>
            <a:r>
              <a:rPr lang="en-US" sz="1400" dirty="0" err="1">
                <a:solidFill>
                  <a:schemeClr val="accent1"/>
                </a:solidFill>
              </a:rPr>
              <a:t>PharmD</a:t>
            </a:r>
            <a:r>
              <a:rPr lang="en-US" sz="1400" dirty="0">
                <a:solidFill>
                  <a:schemeClr val="accent1"/>
                </a:solidFill>
              </a:rPr>
              <a:t> </a:t>
            </a:r>
            <a:endParaRPr lang="en-US" sz="1400"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7887" y="1681269"/>
            <a:ext cx="1199839" cy="1499800"/>
          </a:xfrm>
          <a:prstGeom prst="rect">
            <a:avLst/>
          </a:prstGeom>
        </p:spPr>
      </p:pic>
      <p:sp>
        <p:nvSpPr>
          <p:cNvPr id="14" name="TextBox 13"/>
          <p:cNvSpPr txBox="1"/>
          <p:nvPr/>
        </p:nvSpPr>
        <p:spPr>
          <a:xfrm>
            <a:off x="757593" y="3636016"/>
            <a:ext cx="7554951" cy="2123658"/>
          </a:xfrm>
          <a:prstGeom prst="rect">
            <a:avLst/>
          </a:prstGeom>
          <a:noFill/>
        </p:spPr>
        <p:txBody>
          <a:bodyPr wrap="square" rtlCol="0">
            <a:spAutoFit/>
          </a:bodyPr>
          <a:lstStyle/>
          <a:p>
            <a:r>
              <a:rPr lang="en-US" sz="1100" dirty="0" smtClean="0">
                <a:solidFill>
                  <a:schemeClr val="accent6">
                    <a:lumMod val="75000"/>
                  </a:schemeClr>
                </a:solidFill>
              </a:rPr>
              <a:t>“Dr</a:t>
            </a:r>
            <a:r>
              <a:rPr lang="en-US" sz="1100" dirty="0">
                <a:solidFill>
                  <a:schemeClr val="accent6">
                    <a:lumMod val="75000"/>
                  </a:schemeClr>
                </a:solidFill>
              </a:rPr>
              <a:t>. Gale is an integral member of the Family Medicine (FM) inpatient service team. As a pharmacist, she brings a crucial fund of knowledge that enhances both patient care and the learning experience on our team for residents and medical students. Specifically, Dr. Gale joins the FM team for </a:t>
            </a:r>
            <a:r>
              <a:rPr lang="en-US" sz="1100" dirty="0" err="1">
                <a:solidFill>
                  <a:schemeClr val="accent6">
                    <a:lumMod val="75000"/>
                  </a:schemeClr>
                </a:solidFill>
              </a:rPr>
              <a:t>Interprofessional</a:t>
            </a:r>
            <a:r>
              <a:rPr lang="en-US" sz="1100" dirty="0">
                <a:solidFill>
                  <a:schemeClr val="accent6">
                    <a:lumMod val="75000"/>
                  </a:schemeClr>
                </a:solidFill>
              </a:rPr>
              <a:t> Partnership to Advance Care and Education (IPACE™) rounds at the patient’s bedside, as well as table rounds. In either setting, she has a way of deftly asking a question or raising in a concern in a way that allows for group discussion and subsequent improvement in care. </a:t>
            </a:r>
          </a:p>
          <a:p>
            <a:r>
              <a:rPr lang="en-US" sz="1100" dirty="0">
                <a:solidFill>
                  <a:schemeClr val="accent6">
                    <a:lumMod val="75000"/>
                  </a:schemeClr>
                </a:solidFill>
              </a:rPr>
              <a:t> </a:t>
            </a:r>
          </a:p>
          <a:p>
            <a:r>
              <a:rPr lang="en-US" sz="1100" dirty="0">
                <a:solidFill>
                  <a:schemeClr val="accent6">
                    <a:lumMod val="75000"/>
                  </a:schemeClr>
                </a:solidFill>
              </a:rPr>
              <a:t>Dr. Gale approaches teaching by setting a friendly and open learning environment, whether teaching “on-the-fly” or in a more formal presentation setting. She is always willing to discuss a relevant topic during rounds and often has a clinical pearl to add. Dr. Gale also serves as a mentor to pharmacy residents, demonstrating an ability to teach across disciplines. Dr. Gale has been recognized with several teaching awards from the FM residents, a testament to her contribution to our team</a:t>
            </a:r>
            <a:r>
              <a:rPr lang="en-US" sz="1100" dirty="0" smtClean="0">
                <a:solidFill>
                  <a:schemeClr val="accent6">
                    <a:lumMod val="75000"/>
                  </a:schemeClr>
                </a:solidFill>
              </a:rPr>
              <a:t>.”</a:t>
            </a:r>
            <a:endParaRPr lang="en-US" sz="1100" dirty="0">
              <a:solidFill>
                <a:schemeClr val="accent6">
                  <a:lumMod val="75000"/>
                </a:schemeClr>
              </a:solidFill>
            </a:endParaRPr>
          </a:p>
        </p:txBody>
      </p:sp>
    </p:spTree>
    <p:extLst>
      <p:ext uri="{BB962C8B-B14F-4D97-AF65-F5344CB8AC3E}">
        <p14:creationId xmlns:p14="http://schemas.microsoft.com/office/powerpoint/2010/main" val="522808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769" y="228600"/>
            <a:ext cx="8327231" cy="990600"/>
          </a:xfrm>
        </p:spPr>
        <p:txBody>
          <a:bodyPr>
            <a:noAutofit/>
          </a:bodyPr>
          <a:lstStyle/>
          <a:p>
            <a:pPr algn="ctr"/>
            <a:r>
              <a:rPr lang="en-US" sz="3200" b="1" dirty="0"/>
              <a:t>MITE Award for Educational Leadership and Mentorship </a:t>
            </a:r>
          </a:p>
        </p:txBody>
      </p:sp>
      <p:sp>
        <p:nvSpPr>
          <p:cNvPr id="3" name="Rectangle 2"/>
          <p:cNvSpPr/>
          <p:nvPr/>
        </p:nvSpPr>
        <p:spPr>
          <a:xfrm>
            <a:off x="1478757" y="2245103"/>
            <a:ext cx="6693694" cy="1938992"/>
          </a:xfrm>
          <a:prstGeom prst="rect">
            <a:avLst/>
          </a:prstGeom>
        </p:spPr>
        <p:txBody>
          <a:bodyPr wrap="square">
            <a:spAutoFit/>
          </a:bodyPr>
          <a:lstStyle/>
          <a:p>
            <a:r>
              <a:rPr lang="en-US" sz="2400" dirty="0">
                <a:solidFill>
                  <a:schemeClr val="tx1">
                    <a:lumMod val="75000"/>
                    <a:lumOff val="25000"/>
                  </a:schemeClr>
                </a:solidFill>
              </a:rPr>
              <a:t>This award is given </a:t>
            </a:r>
            <a:r>
              <a:rPr lang="en-US" sz="2400" i="1" dirty="0">
                <a:solidFill>
                  <a:schemeClr val="tx1">
                    <a:lumMod val="75000"/>
                    <a:lumOff val="25000"/>
                  </a:schemeClr>
                </a:solidFill>
              </a:rPr>
              <a:t>to </a:t>
            </a:r>
            <a:r>
              <a:rPr lang="en-US" sz="2400" i="1" dirty="0">
                <a:solidFill>
                  <a:srgbClr val="742117"/>
                </a:solidFill>
              </a:rPr>
              <a:t>an individual </a:t>
            </a:r>
            <a:r>
              <a:rPr lang="en-US" sz="2400" dirty="0">
                <a:solidFill>
                  <a:schemeClr val="tx1">
                    <a:lumMod val="75000"/>
                    <a:lumOff val="25000"/>
                  </a:schemeClr>
                </a:solidFill>
              </a:rPr>
              <a:t>who demonstrates evidence of a broad array of educational leadership and mentorship skills that has had a lasting impact on our learners, whether students, residents, fellows or faculty. </a:t>
            </a:r>
          </a:p>
        </p:txBody>
      </p:sp>
    </p:spTree>
    <p:extLst>
      <p:ext uri="{BB962C8B-B14F-4D97-AF65-F5344CB8AC3E}">
        <p14:creationId xmlns:p14="http://schemas.microsoft.com/office/powerpoint/2010/main" val="625517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137" y="273050"/>
            <a:ext cx="8112512" cy="869950"/>
          </a:xfrm>
        </p:spPr>
        <p:txBody>
          <a:bodyPr>
            <a:noAutofit/>
          </a:bodyPr>
          <a:lstStyle/>
          <a:p>
            <a:pPr algn="ctr"/>
            <a:r>
              <a:rPr lang="en-US" sz="2800" b="1" dirty="0">
                <a:solidFill>
                  <a:schemeClr val="accent6">
                    <a:lumMod val="75000"/>
                  </a:schemeClr>
                </a:solidFill>
              </a:rPr>
              <a:t>MITE Award for Educational Leadership and Mentorship 2023 </a:t>
            </a:r>
            <a:r>
              <a:rPr lang="en-US" sz="2800" b="1" dirty="0" smtClean="0">
                <a:solidFill>
                  <a:schemeClr val="accent6">
                    <a:lumMod val="75000"/>
                  </a:schemeClr>
                </a:solidFill>
              </a:rPr>
              <a:t>Recipients</a:t>
            </a:r>
            <a:endParaRPr lang="en-US" sz="2800" b="1" dirty="0">
              <a:solidFill>
                <a:schemeClr val="accent6">
                  <a:lumMod val="75000"/>
                </a:schemeClr>
              </a:solidFill>
            </a:endParaRPr>
          </a:p>
        </p:txBody>
      </p:sp>
      <p:sp>
        <p:nvSpPr>
          <p:cNvPr id="7" name="TextBox 6"/>
          <p:cNvSpPr txBox="1"/>
          <p:nvPr/>
        </p:nvSpPr>
        <p:spPr>
          <a:xfrm>
            <a:off x="3642799" y="3081408"/>
            <a:ext cx="1854995" cy="307777"/>
          </a:xfrm>
          <a:prstGeom prst="rect">
            <a:avLst/>
          </a:prstGeom>
          <a:noFill/>
        </p:spPr>
        <p:txBody>
          <a:bodyPr wrap="none" rtlCol="0">
            <a:spAutoFit/>
          </a:bodyPr>
          <a:lstStyle/>
          <a:p>
            <a:r>
              <a:rPr lang="en-US" sz="1400" dirty="0">
                <a:solidFill>
                  <a:schemeClr val="accent1"/>
                </a:solidFill>
              </a:rPr>
              <a:t>Thomas </a:t>
            </a:r>
            <a:r>
              <a:rPr lang="en-US" sz="1400" dirty="0" smtClean="0">
                <a:solidFill>
                  <a:schemeClr val="accent1"/>
                </a:solidFill>
              </a:rPr>
              <a:t>Gearan</a:t>
            </a:r>
            <a:r>
              <a:rPr lang="en-US" sz="1400" dirty="0">
                <a:solidFill>
                  <a:schemeClr val="accent1"/>
                </a:solidFill>
              </a:rPr>
              <a:t>, MD</a:t>
            </a:r>
            <a:endParaRPr lang="en-US" sz="1400" dirty="0"/>
          </a:p>
        </p:txBody>
      </p:sp>
      <p:sp>
        <p:nvSpPr>
          <p:cNvPr id="8" name="TextBox 7"/>
          <p:cNvSpPr txBox="1"/>
          <p:nvPr/>
        </p:nvSpPr>
        <p:spPr>
          <a:xfrm>
            <a:off x="769417" y="3075418"/>
            <a:ext cx="1737976" cy="307777"/>
          </a:xfrm>
          <a:prstGeom prst="rect">
            <a:avLst/>
          </a:prstGeom>
          <a:noFill/>
        </p:spPr>
        <p:txBody>
          <a:bodyPr wrap="none" rtlCol="0">
            <a:spAutoFit/>
          </a:bodyPr>
          <a:lstStyle/>
          <a:p>
            <a:r>
              <a:rPr lang="en-US" sz="1400" dirty="0">
                <a:solidFill>
                  <a:schemeClr val="accent1"/>
                </a:solidFill>
              </a:rPr>
              <a:t>James </a:t>
            </a:r>
            <a:r>
              <a:rPr lang="en-US" sz="1400" dirty="0" smtClean="0">
                <a:solidFill>
                  <a:schemeClr val="accent1"/>
                </a:solidFill>
              </a:rPr>
              <a:t>Whiting</a:t>
            </a:r>
            <a:r>
              <a:rPr lang="en-US" sz="1400" dirty="0">
                <a:solidFill>
                  <a:schemeClr val="accent1"/>
                </a:solidFill>
              </a:rPr>
              <a:t>, MD</a:t>
            </a:r>
            <a:endParaRPr lang="en-US" sz="1400"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4213" y="1667679"/>
            <a:ext cx="1024216" cy="1365281"/>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297" y="1667679"/>
            <a:ext cx="1024216" cy="1365281"/>
          </a:xfrm>
          <a:prstGeom prst="rect">
            <a:avLst/>
          </a:prstGeom>
        </p:spPr>
      </p:pic>
      <p:sp>
        <p:nvSpPr>
          <p:cNvPr id="15" name="TextBox 14"/>
          <p:cNvSpPr txBox="1"/>
          <p:nvPr/>
        </p:nvSpPr>
        <p:spPr>
          <a:xfrm>
            <a:off x="3105311" y="3375514"/>
            <a:ext cx="3028163" cy="3000821"/>
          </a:xfrm>
          <a:prstGeom prst="rect">
            <a:avLst/>
          </a:prstGeom>
          <a:noFill/>
        </p:spPr>
        <p:txBody>
          <a:bodyPr wrap="square" rtlCol="0">
            <a:spAutoFit/>
          </a:bodyPr>
          <a:lstStyle/>
          <a:p>
            <a:r>
              <a:rPr lang="en-US" sz="900" dirty="0">
                <a:solidFill>
                  <a:schemeClr val="accent6">
                    <a:lumMod val="75000"/>
                  </a:schemeClr>
                </a:solidFill>
              </a:rPr>
              <a:t>“I nominate Dr. Tom Gearan for his extraordinary vision, leadership and mentorship over the past 14 years as Program Director for the Internal Medicine Residency Program.  Tom has been an innovator, involved from the outset with the ACGME granted </a:t>
            </a:r>
            <a:r>
              <a:rPr lang="en-US" sz="900" dirty="0" err="1">
                <a:solidFill>
                  <a:schemeClr val="accent6">
                    <a:lumMod val="75000"/>
                  </a:schemeClr>
                </a:solidFill>
              </a:rPr>
              <a:t>iPace</a:t>
            </a:r>
            <a:r>
              <a:rPr lang="en-US" sz="900" dirty="0">
                <a:solidFill>
                  <a:schemeClr val="accent6">
                    <a:lumMod val="75000"/>
                  </a:schemeClr>
                </a:solidFill>
              </a:rPr>
              <a:t> Program, the champion for rural GME with the unique and now copied RIMM program and under whose guidance, the IM Residency program has transitioned to a 4+2 clinical schedule, separate intern and senior resident academic half day conference series. </a:t>
            </a:r>
          </a:p>
          <a:p>
            <a:endParaRPr lang="en-US" sz="900" dirty="0">
              <a:solidFill>
                <a:schemeClr val="accent6">
                  <a:lumMod val="75000"/>
                </a:schemeClr>
              </a:solidFill>
            </a:endParaRPr>
          </a:p>
          <a:p>
            <a:r>
              <a:rPr lang="en-US" sz="900" dirty="0">
                <a:solidFill>
                  <a:schemeClr val="accent6">
                    <a:lumMod val="75000"/>
                  </a:schemeClr>
                </a:solidFill>
              </a:rPr>
              <a:t>Tom is humble, focused on creating optimal clinical experience for trainees and an outstanding clinician to boot.  He will be leaving his role as PD in the next year and continuing his role as assistant DIO as well as taking on statewide responsibility for coordinating GME training.  His mentorship for many and most particularly the nearly 30 IM Chief Residents under his direct supervision, has been central in the personal and professional growth of these remarkable young physicians</a:t>
            </a:r>
            <a:r>
              <a:rPr lang="en-US" sz="900" dirty="0" smtClean="0">
                <a:solidFill>
                  <a:schemeClr val="accent6">
                    <a:lumMod val="75000"/>
                  </a:schemeClr>
                </a:solidFill>
              </a:rPr>
              <a:t>.”</a:t>
            </a:r>
            <a:endParaRPr lang="en-US" sz="900" dirty="0">
              <a:solidFill>
                <a:schemeClr val="accent6">
                  <a:lumMod val="75000"/>
                </a:schemeClr>
              </a:solidFill>
            </a:endParaRPr>
          </a:p>
        </p:txBody>
      </p:sp>
      <p:sp>
        <p:nvSpPr>
          <p:cNvPr id="16" name="TextBox 15"/>
          <p:cNvSpPr txBox="1"/>
          <p:nvPr/>
        </p:nvSpPr>
        <p:spPr>
          <a:xfrm>
            <a:off x="563137" y="3388059"/>
            <a:ext cx="2443982" cy="2585323"/>
          </a:xfrm>
          <a:prstGeom prst="rect">
            <a:avLst/>
          </a:prstGeom>
          <a:noFill/>
        </p:spPr>
        <p:txBody>
          <a:bodyPr wrap="square" rtlCol="0">
            <a:spAutoFit/>
          </a:bodyPr>
          <a:lstStyle/>
          <a:p>
            <a:r>
              <a:rPr lang="en-US" sz="900" dirty="0">
                <a:solidFill>
                  <a:schemeClr val="accent6">
                    <a:lumMod val="75000"/>
                  </a:schemeClr>
                </a:solidFill>
              </a:rPr>
              <a:t>"Dr Whiting has been a tireless advocate for the surgical residency for many years. His personal experience with administering the national oral boards combined with his interest in both didactic and operative learning have made him the backbone of surgical education at our </a:t>
            </a:r>
            <a:r>
              <a:rPr lang="en-US" sz="900" dirty="0" smtClean="0">
                <a:solidFill>
                  <a:schemeClr val="accent6">
                    <a:lumMod val="75000"/>
                  </a:schemeClr>
                </a:solidFill>
              </a:rPr>
              <a:t>program.</a:t>
            </a:r>
          </a:p>
          <a:p>
            <a:endParaRPr lang="en-US" sz="900" dirty="0">
              <a:solidFill>
                <a:schemeClr val="accent6">
                  <a:lumMod val="75000"/>
                </a:schemeClr>
              </a:solidFill>
            </a:endParaRPr>
          </a:p>
          <a:p>
            <a:r>
              <a:rPr lang="en-US" sz="900" dirty="0" smtClean="0">
                <a:solidFill>
                  <a:schemeClr val="accent6">
                    <a:lumMod val="75000"/>
                  </a:schemeClr>
                </a:solidFill>
              </a:rPr>
              <a:t>On </a:t>
            </a:r>
            <a:r>
              <a:rPr lang="en-US" sz="900" dirty="0">
                <a:solidFill>
                  <a:schemeClr val="accent6">
                    <a:lumMod val="75000"/>
                  </a:schemeClr>
                </a:solidFill>
              </a:rPr>
              <a:t>paper, he meets quarterly with residents to discuss career decisions and reaching residency milestones and case requirements, but that is the job - more importantly, he offers tailored advice regarding fellowship, fosters mentorship and research relationships, and encourages residents to attend conferences where he facilitates networking with the ultimate goal to further our careers</a:t>
            </a:r>
            <a:r>
              <a:rPr lang="en-US" sz="900" dirty="0" smtClean="0">
                <a:solidFill>
                  <a:schemeClr val="accent6">
                    <a:lumMod val="75000"/>
                  </a:schemeClr>
                </a:solidFill>
              </a:rPr>
              <a:t>.”</a:t>
            </a:r>
            <a:endParaRPr lang="en-US" sz="900" dirty="0">
              <a:solidFill>
                <a:schemeClr val="accent6">
                  <a:lumMod val="75000"/>
                </a:schemeClr>
              </a:solidFill>
            </a:endParaRPr>
          </a:p>
        </p:txBody>
      </p:sp>
      <p:pic>
        <p:nvPicPr>
          <p:cNvPr id="13" name="Content Placeholder 8"/>
          <p:cNvPicPr>
            <a:picLocks noGrp="1" noChangeAspect="1"/>
          </p:cNvPicPr>
          <p:nvPr>
            <p:ph sz="quarter" idx="1"/>
          </p:nvPr>
        </p:nvPicPr>
        <p:blipFill>
          <a:blip r:embed="rId4" cstate="print">
            <a:extLst>
              <a:ext uri="{28A0092B-C50C-407E-A947-70E740481C1C}">
                <a14:useLocalDpi xmlns:a14="http://schemas.microsoft.com/office/drawing/2010/main" val="0"/>
              </a:ext>
            </a:extLst>
          </a:blip>
          <a:stretch>
            <a:fillRect/>
          </a:stretch>
        </p:blipFill>
        <p:spPr>
          <a:xfrm>
            <a:off x="6882129" y="1703727"/>
            <a:ext cx="1023264" cy="1364010"/>
          </a:xfrm>
        </p:spPr>
      </p:pic>
      <p:sp>
        <p:nvSpPr>
          <p:cNvPr id="17" name="TextBox 16"/>
          <p:cNvSpPr txBox="1"/>
          <p:nvPr/>
        </p:nvSpPr>
        <p:spPr>
          <a:xfrm>
            <a:off x="6670962" y="3084214"/>
            <a:ext cx="1529073" cy="307777"/>
          </a:xfrm>
          <a:prstGeom prst="rect">
            <a:avLst/>
          </a:prstGeom>
          <a:noFill/>
        </p:spPr>
        <p:txBody>
          <a:bodyPr wrap="none" rtlCol="0">
            <a:spAutoFit/>
          </a:bodyPr>
          <a:lstStyle/>
          <a:p>
            <a:r>
              <a:rPr lang="en-US" sz="1400" dirty="0" smtClean="0">
                <a:solidFill>
                  <a:schemeClr val="accent1"/>
                </a:solidFill>
              </a:rPr>
              <a:t>Brian </a:t>
            </a:r>
            <a:r>
              <a:rPr lang="en-US" sz="1400" dirty="0">
                <a:solidFill>
                  <a:schemeClr val="accent1"/>
                </a:solidFill>
              </a:rPr>
              <a:t>Youth, MD</a:t>
            </a:r>
            <a:endParaRPr lang="en-US" sz="1400" dirty="0"/>
          </a:p>
        </p:txBody>
      </p:sp>
      <p:sp>
        <p:nvSpPr>
          <p:cNvPr id="18" name="TextBox 17"/>
          <p:cNvSpPr txBox="1"/>
          <p:nvPr/>
        </p:nvSpPr>
        <p:spPr>
          <a:xfrm>
            <a:off x="6223418" y="3375514"/>
            <a:ext cx="2559812" cy="3416320"/>
          </a:xfrm>
          <a:prstGeom prst="rect">
            <a:avLst/>
          </a:prstGeom>
          <a:noFill/>
        </p:spPr>
        <p:txBody>
          <a:bodyPr wrap="square" rtlCol="0">
            <a:spAutoFit/>
          </a:bodyPr>
          <a:lstStyle/>
          <a:p>
            <a:r>
              <a:rPr lang="en-US" sz="900" dirty="0" smtClean="0">
                <a:solidFill>
                  <a:schemeClr val="accent6">
                    <a:lumMod val="75000"/>
                  </a:schemeClr>
                </a:solidFill>
              </a:rPr>
              <a:t>“Brian </a:t>
            </a:r>
            <a:r>
              <a:rPr lang="en-US" sz="900" dirty="0">
                <a:solidFill>
                  <a:schemeClr val="accent6">
                    <a:lumMod val="75000"/>
                  </a:schemeClr>
                </a:solidFill>
              </a:rPr>
              <a:t>is an 18 year veteran of directing the general pediatrics residency at Maine Medical Center and has lead our program through countless difficulties and successes over the last 2 decades. </a:t>
            </a:r>
            <a:r>
              <a:rPr lang="en-US" sz="900" dirty="0" smtClean="0">
                <a:solidFill>
                  <a:schemeClr val="accent6">
                    <a:lumMod val="75000"/>
                  </a:schemeClr>
                </a:solidFill>
              </a:rPr>
              <a:t>He </a:t>
            </a:r>
            <a:r>
              <a:rPr lang="en-US" sz="900" dirty="0">
                <a:solidFill>
                  <a:schemeClr val="accent6">
                    <a:lumMod val="75000"/>
                  </a:schemeClr>
                </a:solidFill>
              </a:rPr>
              <a:t>has mentored hundreds of medical students, residents, and early career faculty members during that time on topics ranging from quality improvement to wellness to scholarship. </a:t>
            </a:r>
            <a:r>
              <a:rPr lang="en-US" sz="900" dirty="0" smtClean="0">
                <a:solidFill>
                  <a:schemeClr val="accent6">
                    <a:lumMod val="75000"/>
                  </a:schemeClr>
                </a:solidFill>
              </a:rPr>
              <a:t>Brian </a:t>
            </a:r>
            <a:r>
              <a:rPr lang="en-US" sz="900" dirty="0">
                <a:solidFill>
                  <a:schemeClr val="accent6">
                    <a:lumMod val="75000"/>
                  </a:schemeClr>
                </a:solidFill>
              </a:rPr>
              <a:t>has a passion for community and rural pediatrics and our program has supplied rural pediatricians all over Maine and many other states under his leadership. </a:t>
            </a:r>
          </a:p>
          <a:p>
            <a:endParaRPr lang="en-US" sz="900" dirty="0">
              <a:solidFill>
                <a:schemeClr val="accent6">
                  <a:lumMod val="75000"/>
                </a:schemeClr>
              </a:solidFill>
            </a:endParaRPr>
          </a:p>
          <a:p>
            <a:r>
              <a:rPr lang="en-US" sz="900" dirty="0">
                <a:solidFill>
                  <a:schemeClr val="accent6">
                    <a:lumMod val="75000"/>
                  </a:schemeClr>
                </a:solidFill>
              </a:rPr>
              <a:t>He has additionally mentored many residents who have gone on to successful careers in pediatric subspecialties, many of whom have returned here to Maine to practice because of their experiences at BBCH/MMC under his leadership</a:t>
            </a:r>
            <a:r>
              <a:rPr lang="en-US" sz="900" dirty="0" smtClean="0">
                <a:solidFill>
                  <a:schemeClr val="accent6">
                    <a:lumMod val="75000"/>
                  </a:schemeClr>
                </a:solidFill>
              </a:rPr>
              <a:t>. Brian </a:t>
            </a:r>
            <a:r>
              <a:rPr lang="en-US" sz="900" dirty="0">
                <a:solidFill>
                  <a:schemeClr val="accent6">
                    <a:lumMod val="75000"/>
                  </a:schemeClr>
                </a:solidFill>
              </a:rPr>
              <a:t>is retiring this year from his role as program director and I can’t think of a better way to honor his service to our hospital and medical education community than with this type of award</a:t>
            </a:r>
            <a:r>
              <a:rPr lang="en-US" sz="900" dirty="0" smtClean="0">
                <a:solidFill>
                  <a:schemeClr val="accent6">
                    <a:lumMod val="75000"/>
                  </a:schemeClr>
                </a:solidFill>
              </a:rPr>
              <a:t>.”</a:t>
            </a:r>
            <a:endParaRPr lang="en-US" sz="900" dirty="0">
              <a:solidFill>
                <a:schemeClr val="accent6">
                  <a:lumMod val="75000"/>
                </a:schemeClr>
              </a:solidFill>
            </a:endParaRPr>
          </a:p>
        </p:txBody>
      </p:sp>
    </p:spTree>
    <p:extLst>
      <p:ext uri="{BB962C8B-B14F-4D97-AF65-F5344CB8AC3E}">
        <p14:creationId xmlns:p14="http://schemas.microsoft.com/office/powerpoint/2010/main" val="188112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MITE Award for Innovation in Teaching </a:t>
            </a:r>
          </a:p>
        </p:txBody>
      </p:sp>
      <p:sp>
        <p:nvSpPr>
          <p:cNvPr id="3" name="Rectangle 2"/>
          <p:cNvSpPr/>
          <p:nvPr/>
        </p:nvSpPr>
        <p:spPr>
          <a:xfrm>
            <a:off x="1478757" y="2245103"/>
            <a:ext cx="6693694" cy="4093428"/>
          </a:xfrm>
          <a:prstGeom prst="rect">
            <a:avLst/>
          </a:prstGeom>
        </p:spPr>
        <p:txBody>
          <a:bodyPr wrap="square">
            <a:spAutoFit/>
          </a:bodyPr>
          <a:lstStyle/>
          <a:p>
            <a:r>
              <a:rPr lang="en-US" sz="2400" dirty="0">
                <a:solidFill>
                  <a:schemeClr val="tx1">
                    <a:lumMod val="75000"/>
                    <a:lumOff val="25000"/>
                  </a:schemeClr>
                </a:solidFill>
              </a:rPr>
              <a:t>This award is given to </a:t>
            </a:r>
            <a:r>
              <a:rPr lang="en-US" sz="2400" i="1" dirty="0">
                <a:solidFill>
                  <a:srgbClr val="742117"/>
                </a:solidFill>
              </a:rPr>
              <a:t>an individual or a group of individuals</a:t>
            </a:r>
            <a:r>
              <a:rPr lang="en-US" sz="2400" dirty="0">
                <a:solidFill>
                  <a:schemeClr val="tx1">
                    <a:lumMod val="75000"/>
                    <a:lumOff val="25000"/>
                  </a:schemeClr>
                </a:solidFill>
              </a:rPr>
              <a:t> who have implemented outstanding innovative teaching approaches to improve learning outcomes. </a:t>
            </a:r>
            <a:endParaRPr lang="en-US" sz="2400" dirty="0" smtClean="0">
              <a:solidFill>
                <a:schemeClr val="tx1">
                  <a:lumMod val="75000"/>
                  <a:lumOff val="25000"/>
                </a:schemeClr>
              </a:solidFill>
            </a:endParaRPr>
          </a:p>
          <a:p>
            <a:r>
              <a:rPr lang="en-US" sz="2400" dirty="0" smtClean="0">
                <a:solidFill>
                  <a:schemeClr val="tx1">
                    <a:lumMod val="75000"/>
                    <a:lumOff val="25000"/>
                  </a:schemeClr>
                </a:solidFill>
              </a:rPr>
              <a:t>Innovative </a:t>
            </a:r>
            <a:r>
              <a:rPr lang="en-US" sz="2400" dirty="0">
                <a:solidFill>
                  <a:schemeClr val="tx1">
                    <a:lumMod val="75000"/>
                    <a:lumOff val="25000"/>
                  </a:schemeClr>
                </a:solidFill>
              </a:rPr>
              <a:t>teaching is broadly defined. Some examples include the use of new instructional technologies, the use of traditional technologies in creative ways, novel approaches to instruction, and new ways to engage students in the learning process.</a:t>
            </a:r>
          </a:p>
          <a:p>
            <a:endParaRPr lang="en-US" sz="2000" dirty="0" smtClean="0">
              <a:solidFill>
                <a:schemeClr val="tx1">
                  <a:lumMod val="75000"/>
                  <a:lumOff val="25000"/>
                </a:schemeClr>
              </a:solidFill>
            </a:endParaRPr>
          </a:p>
        </p:txBody>
      </p:sp>
    </p:spTree>
    <p:extLst>
      <p:ext uri="{BB962C8B-B14F-4D97-AF65-F5344CB8AC3E}">
        <p14:creationId xmlns:p14="http://schemas.microsoft.com/office/powerpoint/2010/main" val="3292222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137" y="273050"/>
            <a:ext cx="8112512" cy="869950"/>
          </a:xfrm>
        </p:spPr>
        <p:txBody>
          <a:bodyPr>
            <a:noAutofit/>
          </a:bodyPr>
          <a:lstStyle/>
          <a:p>
            <a:pPr algn="ctr"/>
            <a:r>
              <a:rPr lang="en-US" sz="2800" b="1" dirty="0">
                <a:solidFill>
                  <a:schemeClr val="accent6">
                    <a:lumMod val="75000"/>
                  </a:schemeClr>
                </a:solidFill>
              </a:rPr>
              <a:t>MITE Award for Innovation in Teaching  </a:t>
            </a:r>
            <a:br>
              <a:rPr lang="en-US" sz="2800" b="1" dirty="0">
                <a:solidFill>
                  <a:schemeClr val="accent6">
                    <a:lumMod val="75000"/>
                  </a:schemeClr>
                </a:solidFill>
              </a:rPr>
            </a:br>
            <a:r>
              <a:rPr lang="en-US" sz="2800" b="1" dirty="0" smtClean="0">
                <a:solidFill>
                  <a:schemeClr val="accent6">
                    <a:lumMod val="75000"/>
                  </a:schemeClr>
                </a:solidFill>
              </a:rPr>
              <a:t>2023 Recipients</a:t>
            </a:r>
            <a:endParaRPr lang="en-US" sz="2800" b="1" dirty="0">
              <a:solidFill>
                <a:schemeClr val="accent6">
                  <a:lumMod val="75000"/>
                </a:schemeClr>
              </a:solidFill>
            </a:endParaRPr>
          </a:p>
        </p:txBody>
      </p:sp>
      <p:pic>
        <p:nvPicPr>
          <p:cNvPr id="9" name="Content Placeholder 8"/>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5623517" y="1832578"/>
            <a:ext cx="1023263" cy="1364010"/>
          </a:xfrm>
        </p:spPr>
      </p:pic>
      <p:sp>
        <p:nvSpPr>
          <p:cNvPr id="6" name="TextBox 5"/>
          <p:cNvSpPr txBox="1"/>
          <p:nvPr/>
        </p:nvSpPr>
        <p:spPr>
          <a:xfrm>
            <a:off x="5201238" y="3248674"/>
            <a:ext cx="1867819" cy="307777"/>
          </a:xfrm>
          <a:prstGeom prst="rect">
            <a:avLst/>
          </a:prstGeom>
          <a:noFill/>
        </p:spPr>
        <p:txBody>
          <a:bodyPr wrap="none" rtlCol="0">
            <a:spAutoFit/>
          </a:bodyPr>
          <a:lstStyle/>
          <a:p>
            <a:r>
              <a:rPr lang="en-US" sz="1400" dirty="0" smtClean="0">
                <a:solidFill>
                  <a:schemeClr val="accent1"/>
                </a:solidFill>
              </a:rPr>
              <a:t>Patricia </a:t>
            </a:r>
            <a:r>
              <a:rPr lang="en-US" sz="1400" dirty="0">
                <a:solidFill>
                  <a:schemeClr val="accent1"/>
                </a:solidFill>
              </a:rPr>
              <a:t>Lerwick, MD</a:t>
            </a:r>
            <a:endParaRPr lang="en-US" sz="1400" dirty="0"/>
          </a:p>
        </p:txBody>
      </p:sp>
      <p:sp>
        <p:nvSpPr>
          <p:cNvPr id="7" name="TextBox 6"/>
          <p:cNvSpPr txBox="1"/>
          <p:nvPr/>
        </p:nvSpPr>
        <p:spPr>
          <a:xfrm>
            <a:off x="2196615" y="3241192"/>
            <a:ext cx="1934632" cy="307777"/>
          </a:xfrm>
          <a:prstGeom prst="rect">
            <a:avLst/>
          </a:prstGeom>
          <a:noFill/>
        </p:spPr>
        <p:txBody>
          <a:bodyPr wrap="none" rtlCol="0">
            <a:spAutoFit/>
          </a:bodyPr>
          <a:lstStyle/>
          <a:p>
            <a:r>
              <a:rPr lang="en-US" sz="1400" dirty="0">
                <a:solidFill>
                  <a:schemeClr val="accent1"/>
                </a:solidFill>
              </a:rPr>
              <a:t>Angela </a:t>
            </a:r>
            <a:r>
              <a:rPr lang="en-US" sz="1400" dirty="0" smtClean="0">
                <a:solidFill>
                  <a:schemeClr val="accent1"/>
                </a:solidFill>
              </a:rPr>
              <a:t>Leclerc</a:t>
            </a:r>
            <a:r>
              <a:rPr lang="en-US" sz="1400" dirty="0">
                <a:solidFill>
                  <a:schemeClr val="accent1"/>
                </a:solidFill>
              </a:rPr>
              <a:t>, PA-C </a:t>
            </a:r>
            <a:endParaRPr lang="en-US" sz="1400"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1823" y="1831309"/>
            <a:ext cx="1024216" cy="1365279"/>
          </a:xfrm>
          <a:prstGeom prst="rect">
            <a:avLst/>
          </a:prstGeom>
        </p:spPr>
      </p:pic>
      <p:sp>
        <p:nvSpPr>
          <p:cNvPr id="14" name="TextBox 13"/>
          <p:cNvSpPr txBox="1"/>
          <p:nvPr/>
        </p:nvSpPr>
        <p:spPr>
          <a:xfrm>
            <a:off x="1408612" y="3751598"/>
            <a:ext cx="6421562" cy="1754326"/>
          </a:xfrm>
          <a:prstGeom prst="rect">
            <a:avLst/>
          </a:prstGeom>
          <a:noFill/>
        </p:spPr>
        <p:txBody>
          <a:bodyPr wrap="square" rtlCol="0">
            <a:spAutoFit/>
          </a:bodyPr>
          <a:lstStyle/>
          <a:p>
            <a:r>
              <a:rPr lang="en-US" sz="900" dirty="0">
                <a:solidFill>
                  <a:schemeClr val="accent6">
                    <a:lumMod val="75000"/>
                  </a:schemeClr>
                </a:solidFill>
              </a:rPr>
              <a:t>"I’d like to nominate Angie Leclerc and Patti Lerwick for the “MITE Award for Innovation in Teaching”.  This is for developing our first-ever APP residency program.  This effort was truly a labor of love – they had insufficient resources at every junction and yet persevered to create an incredibly successful program.  I’m confident that other programs will follow in their shoes, and I recently heard </a:t>
            </a:r>
            <a:r>
              <a:rPr lang="en-US" sz="900" dirty="0" err="1">
                <a:solidFill>
                  <a:schemeClr val="accent6">
                    <a:lumMod val="75000"/>
                  </a:schemeClr>
                </a:solidFill>
              </a:rPr>
              <a:t>Kneka</a:t>
            </a:r>
            <a:r>
              <a:rPr lang="en-US" sz="900" dirty="0">
                <a:solidFill>
                  <a:schemeClr val="accent6">
                    <a:lumMod val="75000"/>
                  </a:schemeClr>
                </a:solidFill>
              </a:rPr>
              <a:t> Smith discussing “lessons learned” from the program – GME had had no idea how to execute on it, either</a:t>
            </a:r>
            <a:r>
              <a:rPr lang="en-US" sz="900" dirty="0" smtClean="0">
                <a:solidFill>
                  <a:schemeClr val="accent6">
                    <a:lumMod val="75000"/>
                  </a:schemeClr>
                </a:solidFill>
              </a:rPr>
              <a:t>!</a:t>
            </a:r>
          </a:p>
          <a:p>
            <a:endParaRPr lang="en-US" sz="900" dirty="0">
              <a:solidFill>
                <a:schemeClr val="accent6">
                  <a:lumMod val="75000"/>
                </a:schemeClr>
              </a:solidFill>
            </a:endParaRPr>
          </a:p>
          <a:p>
            <a:r>
              <a:rPr lang="en-US" sz="900" dirty="0">
                <a:solidFill>
                  <a:schemeClr val="accent6">
                    <a:lumMod val="75000"/>
                  </a:schemeClr>
                </a:solidFill>
              </a:rPr>
              <a:t>Why “innovation in teaching?”  Well, this is a first-ever program, requiring the development of a curriculum and infrastructure to provide instruction.  The APP residents train side by side with resident physicians, and receive a blended educational program, some of which is unique to the APPs, and some of which they share with physicians.  Above all, Angie and Patti have served as mentors to the APP residents, teaching them at the bedside and in the classroom, and working through the anxiety and tribulations of medical training without a preexisting blueprint.  Kudos to them both and thanks for the massive efforts undertaken."</a:t>
            </a:r>
          </a:p>
        </p:txBody>
      </p:sp>
    </p:spTree>
    <p:extLst>
      <p:ext uri="{BB962C8B-B14F-4D97-AF65-F5344CB8AC3E}">
        <p14:creationId xmlns:p14="http://schemas.microsoft.com/office/powerpoint/2010/main" val="2190022006"/>
      </p:ext>
    </p:extLst>
  </p:cSld>
  <p:clrMapOvr>
    <a:masterClrMapping/>
  </p:clrMapOvr>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IT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ITE Theme" id="{9B02E38A-225A-4A69-BAC8-61903B33862A}" vid="{2ABFC1CA-3377-4A80-B5DB-78A053C9A310}"/>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ustom 2">
      <a:dk1>
        <a:sysClr val="windowText" lastClr="000000"/>
      </a:dk1>
      <a:lt1>
        <a:sysClr val="window" lastClr="FFFFFF"/>
      </a:lt1>
      <a:dk2>
        <a:srgbClr val="696464"/>
      </a:dk2>
      <a:lt2>
        <a:srgbClr val="E9E5DC"/>
      </a:lt2>
      <a:accent1>
        <a:srgbClr val="742117"/>
      </a:accent1>
      <a:accent2>
        <a:srgbClr val="9B2D1F"/>
      </a:accent2>
      <a:accent3>
        <a:srgbClr val="A5A1A1"/>
      </a:accent3>
      <a:accent4>
        <a:srgbClr val="956251"/>
      </a:accent4>
      <a:accent5>
        <a:srgbClr val="918485"/>
      </a:accent5>
      <a:accent6>
        <a:srgbClr val="4E4A4A"/>
      </a:accent6>
      <a:hlink>
        <a:srgbClr val="9B2D1F"/>
      </a:hlink>
      <a:folHlink>
        <a:srgbClr val="96A9A9"/>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MITE Theme (do not delete)</Template>
  <TotalTime>453</TotalTime>
  <Words>1757</Words>
  <Application>Microsoft Office PowerPoint</Application>
  <PresentationFormat>On-screen Show (4:3)</PresentationFormat>
  <Paragraphs>58</Paragraphs>
  <Slides>11</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Tw Cen MT</vt:lpstr>
      <vt:lpstr>Wingdings</vt:lpstr>
      <vt:lpstr>Wingdings 2</vt:lpstr>
      <vt:lpstr>MITE Theme</vt:lpstr>
      <vt:lpstr>1_Custom Design</vt:lpstr>
      <vt:lpstr>Median</vt:lpstr>
      <vt:lpstr> MITE Teaching Awards  </vt:lpstr>
      <vt:lpstr>The President’s Award for Academic Excellence</vt:lpstr>
      <vt:lpstr>President’s Award for Academic Excellence 2023 Recipients</vt:lpstr>
      <vt:lpstr>MITE Award for Interprofessional Teaching Excellence</vt:lpstr>
      <vt:lpstr>MITE Award for Inter-professional Teaching Excellence 2023 Recipient</vt:lpstr>
      <vt:lpstr>MITE Award for Educational Leadership and Mentorship </vt:lpstr>
      <vt:lpstr>MITE Award for Educational Leadership and Mentorship 2023 Recipients</vt:lpstr>
      <vt:lpstr>MITE Award for Innovation in Teaching </vt:lpstr>
      <vt:lpstr>MITE Award for Innovation in Teaching   2023 Recipients</vt:lpstr>
      <vt:lpstr>Simulation Teaching Award</vt:lpstr>
      <vt:lpstr>MITE Award for Simulation Teaching 2023 Recipient</vt:lpstr>
    </vt:vector>
  </TitlesOfParts>
  <Company>MaineHealth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S. Rose-Norfleet</dc:creator>
  <cp:lastModifiedBy>Shi, Jiaqi</cp:lastModifiedBy>
  <cp:revision>42</cp:revision>
  <dcterms:created xsi:type="dcterms:W3CDTF">2022-11-14T15:19:34Z</dcterms:created>
  <dcterms:modified xsi:type="dcterms:W3CDTF">2023-05-16T12:49:12Z</dcterms:modified>
</cp:coreProperties>
</file>